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38" r:id="rId11"/>
    <p:sldId id="339" r:id="rId12"/>
    <p:sldId id="340" r:id="rId13"/>
    <p:sldId id="341" r:id="rId14"/>
    <p:sldId id="342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29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4763B-011F-4765-9D4F-878F44B0053B}" v="52" dt="2018-08-20T20:05:15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Ziehli" userId="694a6e1afa7f1a94" providerId="LiveId" clId="{0734763B-011F-4765-9D4F-878F44B0053B}"/>
    <pc:docChg chg="modSld">
      <pc:chgData name="Martin Ziehli" userId="694a6e1afa7f1a94" providerId="LiveId" clId="{0734763B-011F-4765-9D4F-878F44B0053B}" dt="2018-08-20T20:05:15.172" v="51" actId="20577"/>
      <pc:docMkLst>
        <pc:docMk/>
      </pc:docMkLst>
      <pc:sldChg chg="modSp">
        <pc:chgData name="Martin Ziehli" userId="694a6e1afa7f1a94" providerId="LiveId" clId="{0734763B-011F-4765-9D4F-878F44B0053B}" dt="2018-08-20T20:05:15.172" v="51" actId="20577"/>
        <pc:sldMkLst>
          <pc:docMk/>
          <pc:sldMk cId="221251787" sldId="329"/>
        </pc:sldMkLst>
        <pc:spChg chg="mod">
          <ac:chgData name="Martin Ziehli" userId="694a6e1afa7f1a94" providerId="LiveId" clId="{0734763B-011F-4765-9D4F-878F44B0053B}" dt="2018-08-20T20:05:15.172" v="51" actId="20577"/>
          <ac:spMkLst>
            <pc:docMk/>
            <pc:sldMk cId="221251787" sldId="329"/>
            <ac:spMk id="3" creationId="{767076F8-CC15-4BF9-9A24-E3C9EFAA14A8}"/>
          </ac:spMkLst>
        </pc:spChg>
      </pc:sldChg>
      <pc:sldChg chg="modSp">
        <pc:chgData name="Martin Ziehli" userId="694a6e1afa7f1a94" providerId="LiveId" clId="{0734763B-011F-4765-9D4F-878F44B0053B}" dt="2018-08-20T15:47:14.027" v="22" actId="20577"/>
        <pc:sldMkLst>
          <pc:docMk/>
          <pc:sldMk cId="1870637741" sldId="330"/>
        </pc:sldMkLst>
        <pc:spChg chg="mod">
          <ac:chgData name="Martin Ziehli" userId="694a6e1afa7f1a94" providerId="LiveId" clId="{0734763B-011F-4765-9D4F-878F44B0053B}" dt="2018-08-20T15:47:14.027" v="22" actId="20577"/>
          <ac:spMkLst>
            <pc:docMk/>
            <pc:sldMk cId="1870637741" sldId="330"/>
            <ac:spMk id="3" creationId="{767076F8-CC15-4BF9-9A24-E3C9EFAA14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E56BA8-AEC4-4136-8C79-E80F2BF87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790" y="1063700"/>
            <a:ext cx="7766936" cy="462614"/>
          </a:xfrm>
        </p:spPr>
        <p:txBody>
          <a:bodyPr/>
          <a:lstStyle/>
          <a:p>
            <a:r>
              <a:rPr lang="de-CH" dirty="0"/>
              <a:t>August 2018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93953" y="406996"/>
            <a:ext cx="8260773" cy="656704"/>
          </a:xfrm>
        </p:spPr>
        <p:txBody>
          <a:bodyPr/>
          <a:lstStyle/>
          <a:p>
            <a:r>
              <a:rPr lang="de-CH" sz="4000" b="1" dirty="0"/>
              <a:t>Stand RBS Depot </a:t>
            </a:r>
            <a:r>
              <a:rPr lang="de-CH" sz="4000" b="1" dirty="0" err="1"/>
              <a:t>Bätterkinden</a:t>
            </a:r>
            <a:endParaRPr lang="en-US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285" y="1526314"/>
            <a:ext cx="7004441" cy="39543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237" y="5583010"/>
            <a:ext cx="5207489" cy="72059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285" y="4501814"/>
            <a:ext cx="899397" cy="9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1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139607"/>
            <a:ext cx="8763000" cy="4457700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 txBox="1">
            <a:spLocks/>
          </p:cNvSpPr>
          <p:nvPr/>
        </p:nvSpPr>
        <p:spPr>
          <a:xfrm>
            <a:off x="677335" y="5713941"/>
            <a:ext cx="8596668" cy="4027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Depotfläche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/>
              <a:t>5,1 ha +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6721"/>
            <a:ext cx="9489730" cy="1012886"/>
          </a:xfrm>
        </p:spPr>
        <p:txBody>
          <a:bodyPr>
            <a:normAutofit/>
          </a:bodyPr>
          <a:lstStyle/>
          <a:p>
            <a:r>
              <a:rPr lang="de-CH" sz="3200" b="1" dirty="0"/>
              <a:t>3. Kernschwäche – Extremer Flächenbedarf</a:t>
            </a:r>
          </a:p>
        </p:txBody>
      </p:sp>
    </p:spTree>
    <p:extLst>
      <p:ext uri="{BB962C8B-B14F-4D97-AF65-F5344CB8AC3E}">
        <p14:creationId xmlns:p14="http://schemas.microsoft.com/office/powerpoint/2010/main" val="351924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5713941"/>
            <a:ext cx="8596668" cy="4027905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Bach Offenlegung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5,1 ha + </a:t>
            </a:r>
            <a:r>
              <a:rPr lang="de-CH" sz="2000" b="1" dirty="0"/>
              <a:t>1,2 ha </a:t>
            </a:r>
            <a:r>
              <a:rPr lang="de-CH" sz="2000" dirty="0"/>
              <a:t>+  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203050"/>
            <a:ext cx="8867775" cy="43624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6721"/>
            <a:ext cx="9489730" cy="1012886"/>
          </a:xfrm>
        </p:spPr>
        <p:txBody>
          <a:bodyPr>
            <a:normAutofit/>
          </a:bodyPr>
          <a:lstStyle/>
          <a:p>
            <a:r>
              <a:rPr lang="de-CH" sz="3200" b="1" dirty="0"/>
              <a:t>3. Kernschwäche – Extremer Flächenbedarf</a:t>
            </a:r>
          </a:p>
        </p:txBody>
      </p:sp>
    </p:spTree>
    <p:extLst>
      <p:ext uri="{BB962C8B-B14F-4D97-AF65-F5344CB8AC3E}">
        <p14:creationId xmlns:p14="http://schemas.microsoft.com/office/powerpoint/2010/main" val="349234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207110"/>
            <a:ext cx="8782050" cy="4162425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 txBox="1">
            <a:spLocks/>
          </p:cNvSpPr>
          <p:nvPr/>
        </p:nvSpPr>
        <p:spPr>
          <a:xfrm>
            <a:off x="677335" y="5713941"/>
            <a:ext cx="8596668" cy="4027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Sichtschutz, Lärmschutz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5,1 ha + 1,2 ha </a:t>
            </a:r>
            <a:r>
              <a:rPr lang="de-CH" sz="2000" b="1" dirty="0"/>
              <a:t>+ 0,4 ha </a:t>
            </a:r>
            <a:r>
              <a:rPr lang="de-CH" sz="2000" dirty="0"/>
              <a:t>+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6721"/>
            <a:ext cx="9489730" cy="1012886"/>
          </a:xfrm>
        </p:spPr>
        <p:txBody>
          <a:bodyPr>
            <a:normAutofit/>
          </a:bodyPr>
          <a:lstStyle/>
          <a:p>
            <a:r>
              <a:rPr lang="de-CH" sz="3200" b="1" dirty="0"/>
              <a:t>3. Kernschwäche – Extremer Flächenbedarf</a:t>
            </a:r>
          </a:p>
        </p:txBody>
      </p:sp>
    </p:spTree>
    <p:extLst>
      <p:ext uri="{BB962C8B-B14F-4D97-AF65-F5344CB8AC3E}">
        <p14:creationId xmlns:p14="http://schemas.microsoft.com/office/powerpoint/2010/main" val="336149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 txBox="1">
            <a:spLocks/>
          </p:cNvSpPr>
          <p:nvPr/>
        </p:nvSpPr>
        <p:spPr>
          <a:xfrm>
            <a:off x="677335" y="5713941"/>
            <a:ext cx="8596668" cy="4027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Reserveland (Industrieland!)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5,1 ha + 1,2 ha </a:t>
            </a:r>
            <a:r>
              <a:rPr lang="de-CH" sz="2000" b="1" dirty="0"/>
              <a:t>+ </a:t>
            </a:r>
            <a:r>
              <a:rPr lang="de-CH" sz="2000" dirty="0"/>
              <a:t>0,4 ha + </a:t>
            </a:r>
            <a:r>
              <a:rPr lang="de-CH" sz="2000" b="1" dirty="0"/>
              <a:t>0,6 ha </a:t>
            </a:r>
            <a:r>
              <a:rPr lang="de-CH" sz="2000" dirty="0"/>
              <a:t>+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315453"/>
            <a:ext cx="8829675" cy="41624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6721"/>
            <a:ext cx="9489730" cy="1012886"/>
          </a:xfrm>
        </p:spPr>
        <p:txBody>
          <a:bodyPr>
            <a:normAutofit/>
          </a:bodyPr>
          <a:lstStyle/>
          <a:p>
            <a:r>
              <a:rPr lang="de-CH" sz="3200" b="1" dirty="0"/>
              <a:t>3. Kernschwäche – Extremer Flächenbedarf</a:t>
            </a:r>
          </a:p>
        </p:txBody>
      </p:sp>
    </p:spTree>
    <p:extLst>
      <p:ext uri="{BB962C8B-B14F-4D97-AF65-F5344CB8AC3E}">
        <p14:creationId xmlns:p14="http://schemas.microsoft.com/office/powerpoint/2010/main" val="45864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315453"/>
            <a:ext cx="8782050" cy="4191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 txBox="1">
            <a:spLocks/>
          </p:cNvSpPr>
          <p:nvPr/>
        </p:nvSpPr>
        <p:spPr>
          <a:xfrm>
            <a:off x="677335" y="5713941"/>
            <a:ext cx="8596668" cy="4027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ehemalige FFF, heute Brachland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5,1 ha + 1,2 ha </a:t>
            </a:r>
            <a:r>
              <a:rPr lang="de-CH" sz="2000" b="1" dirty="0"/>
              <a:t>+ </a:t>
            </a:r>
            <a:r>
              <a:rPr lang="de-CH" sz="2000" dirty="0"/>
              <a:t>0,4 ha + 0,6 ha + </a:t>
            </a:r>
            <a:r>
              <a:rPr lang="de-CH" sz="2000" b="1" dirty="0"/>
              <a:t>1 ha =    </a:t>
            </a:r>
            <a:r>
              <a:rPr lang="de-CH" sz="4000" b="1" dirty="0"/>
              <a:t>Total 8,3 ha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 txBox="1">
            <a:spLocks/>
          </p:cNvSpPr>
          <p:nvPr/>
        </p:nvSpPr>
        <p:spPr>
          <a:xfrm>
            <a:off x="677335" y="126721"/>
            <a:ext cx="9489730" cy="101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3200" b="1"/>
              <a:t>3. Kernschwäche – Extremer Flächenbedarf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2846000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53" y="1341028"/>
            <a:ext cx="8596668" cy="1269251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Landschaftsbild Richtung </a:t>
            </a:r>
            <a:r>
              <a:rPr lang="de-CH" sz="2400" b="1" dirty="0" err="1"/>
              <a:t>Bätterkindenfeld</a:t>
            </a:r>
            <a:r>
              <a:rPr lang="de-CH" sz="2400" b="1" dirty="0"/>
              <a:t> zerstört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Baulicher </a:t>
            </a:r>
            <a:r>
              <a:rPr lang="de-CH" sz="2000"/>
              <a:t>Riegel durch:</a:t>
            </a:r>
            <a:endParaRPr lang="de-CH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 txBox="1">
            <a:spLocks/>
          </p:cNvSpPr>
          <p:nvPr/>
        </p:nvSpPr>
        <p:spPr>
          <a:xfrm>
            <a:off x="0" y="335511"/>
            <a:ext cx="10131135" cy="101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3200" b="1" dirty="0"/>
              <a:t>4. Kernschwäche - Landschaftsbild wird zerstört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44" y="2324267"/>
            <a:ext cx="8140377" cy="4318289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608351" y="2836056"/>
            <a:ext cx="2867891" cy="1371600"/>
          </a:xfrm>
          <a:prstGeom prst="ellipse">
            <a:avLst/>
          </a:prstGeom>
          <a:solidFill>
            <a:schemeClr val="accent5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Abstellfläche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1146962" y="3922401"/>
            <a:ext cx="2011158" cy="863333"/>
          </a:xfrm>
          <a:prstGeom prst="ellipse">
            <a:avLst/>
          </a:prstGeom>
          <a:solidFill>
            <a:schemeClr val="accent5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Baukran</a:t>
            </a:r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3432922" y="2959473"/>
            <a:ext cx="2867891" cy="1371600"/>
          </a:xfrm>
          <a:prstGeom prst="ellipse">
            <a:avLst/>
          </a:prstGeom>
          <a:solidFill>
            <a:schemeClr val="accent5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abgestellte Züge</a:t>
            </a:r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1514601" y="4517341"/>
            <a:ext cx="2237128" cy="565647"/>
          </a:xfrm>
          <a:prstGeom prst="ellipse">
            <a:avLst/>
          </a:prstGeom>
          <a:solidFill>
            <a:schemeClr val="accent5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Baumaterial</a:t>
            </a:r>
            <a:endParaRPr lang="en-US" dirty="0"/>
          </a:p>
        </p:txBody>
      </p:sp>
      <p:sp>
        <p:nvSpPr>
          <p:cNvPr id="11" name="Pfeil nach rechts 10"/>
          <p:cNvSpPr/>
          <p:nvPr/>
        </p:nvSpPr>
        <p:spPr>
          <a:xfrm rot="7352815">
            <a:off x="3631015" y="1338285"/>
            <a:ext cx="1873839" cy="1610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feil nach rechts 11"/>
          <p:cNvSpPr/>
          <p:nvPr/>
        </p:nvSpPr>
        <p:spPr>
          <a:xfrm rot="18144342">
            <a:off x="1039205" y="5057475"/>
            <a:ext cx="1873839" cy="1610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233" y="1348397"/>
            <a:ext cx="8596668" cy="4835237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Baulicher Riegel durch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Spätere partielle Überdachung der Abstellgeleise nicht ausgeschlossen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CH" sz="2200" dirty="0"/>
              <a:t>Hallenbau 500m länge nach dem Bahnübergang (</a:t>
            </a:r>
            <a:r>
              <a:rPr lang="de-CH" sz="2200" dirty="0" err="1"/>
              <a:t>Kyburgstrasse</a:t>
            </a:r>
            <a:r>
              <a:rPr lang="de-CH" sz="22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 txBox="1">
            <a:spLocks/>
          </p:cNvSpPr>
          <p:nvPr/>
        </p:nvSpPr>
        <p:spPr>
          <a:xfrm>
            <a:off x="0" y="335511"/>
            <a:ext cx="10131135" cy="101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3200" b="1" dirty="0"/>
              <a:t>4. Kernschwäche - Landschaftsbild wird zerstört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  <p:pic>
        <p:nvPicPr>
          <p:cNvPr id="1026" name="Picture 2" descr="https://upload.wikimedia.org/wikipedia/commons/thumb/d/dc/02-09_Bf_Leipzig-Halle_Flughafen.jpg/220px-02-09_Bf_Leipzig-Halle_Flughaf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93" y="3766014"/>
            <a:ext cx="4028498" cy="26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37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 txBox="1">
            <a:spLocks/>
          </p:cNvSpPr>
          <p:nvPr/>
        </p:nvSpPr>
        <p:spPr>
          <a:xfrm>
            <a:off x="0" y="335511"/>
            <a:ext cx="10131135" cy="101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3200" b="1" dirty="0"/>
              <a:t>4. Kernschwäche - Landschaftsbild wird zerstört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493953" y="1159578"/>
            <a:ext cx="8985938" cy="4819743"/>
            <a:chOff x="493953" y="1159578"/>
            <a:chExt cx="8985938" cy="481974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953" y="1159578"/>
              <a:ext cx="8537271" cy="4819743"/>
            </a:xfrm>
            <a:prstGeom prst="rect">
              <a:avLst/>
            </a:prstGeom>
          </p:spPr>
        </p:pic>
        <p:sp>
          <p:nvSpPr>
            <p:cNvPr id="9" name="Pfeil nach rechts 8"/>
            <p:cNvSpPr/>
            <p:nvPr/>
          </p:nvSpPr>
          <p:spPr>
            <a:xfrm rot="11316427">
              <a:off x="4073297" y="3932766"/>
              <a:ext cx="2451891" cy="7897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feil nach rechts 9"/>
            <p:cNvSpPr/>
            <p:nvPr/>
          </p:nvSpPr>
          <p:spPr>
            <a:xfrm rot="11316427">
              <a:off x="1036879" y="3438971"/>
              <a:ext cx="2451891" cy="7897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feil nach rechts 10"/>
            <p:cNvSpPr/>
            <p:nvPr/>
          </p:nvSpPr>
          <p:spPr>
            <a:xfrm rot="11316427">
              <a:off x="7028000" y="4369604"/>
              <a:ext cx="2451891" cy="7897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8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079" y="4790209"/>
            <a:ext cx="2757054" cy="2067791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884" y="1548246"/>
            <a:ext cx="8596668" cy="5143500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Rechtwinklige Anbindung des Depots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Enge Kurve (Einfahrt Depot) zusätzlichen Lärm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Quietschen, hörbar im Umkreis von ca. 1000m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Nachts aktiver Bahndienst wird in </a:t>
            </a:r>
            <a:r>
              <a:rPr lang="de-CH" sz="2400" b="1" dirty="0" err="1"/>
              <a:t>Bätterkinden</a:t>
            </a:r>
            <a:r>
              <a:rPr lang="de-CH" sz="2400" b="1" dirty="0"/>
              <a:t> ausgebaut 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Nachtlärm zusätzlich erhöht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24 Stundenbetrieb auf dem Depotareal </a:t>
            </a:r>
            <a:endParaRPr lang="de-CH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Wo bleibt die Nachtruhe der angrenzenden Wohnzonen?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Künftiger Lärm nicht quantifizierbar</a:t>
            </a:r>
            <a:endParaRPr lang="de-CH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 txBox="1">
            <a:spLocks/>
          </p:cNvSpPr>
          <p:nvPr/>
        </p:nvSpPr>
        <p:spPr>
          <a:xfrm>
            <a:off x="81128" y="-27498"/>
            <a:ext cx="9726180" cy="1383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3200" b="1" dirty="0"/>
              <a:t>5. Kernschwäche - Lärm in mitten von Wohngebiet</a:t>
            </a:r>
          </a:p>
        </p:txBody>
      </p:sp>
      <p:sp>
        <p:nvSpPr>
          <p:cNvPr id="6" name="AutoShape 2" descr="Bildergebnis fÃ¼r bahndienst arbeit in nac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Bildergebnis fÃ¼r bahndienst arbeit in nach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464" y="2687831"/>
            <a:ext cx="3197368" cy="212770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212" y="1311275"/>
            <a:ext cx="2916921" cy="162804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0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884" y="1721730"/>
            <a:ext cx="8596668" cy="4731025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Projektstruktur (Dokumentation ist nicht strukturiert)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Viele konkrete Fragen hat der RBS sehr allgemein oder gar nicht beantwortet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In vielen Punkten bleiben die Auswirkungen für die Dorfbevölkerung unklar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CH" sz="2400" dirty="0"/>
          </a:p>
          <a:p>
            <a:r>
              <a:rPr lang="de-CH" sz="2000" dirty="0"/>
              <a:t>*</a:t>
            </a:r>
            <a:r>
              <a:rPr lang="de-CH" sz="1200" dirty="0"/>
              <a:t>oder nur teilweise beantwortet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 txBox="1">
            <a:spLocks/>
          </p:cNvSpPr>
          <p:nvPr/>
        </p:nvSpPr>
        <p:spPr>
          <a:xfrm>
            <a:off x="199353" y="387466"/>
            <a:ext cx="9489730" cy="101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3200" b="1" dirty="0"/>
              <a:t>Projekt und offene Fragen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785091" y="4730556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Anzahl Fragen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Beantwortet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Nicht beantwortet</a:t>
                      </a:r>
                      <a:r>
                        <a:rPr lang="de-CH" baseline="0" dirty="0"/>
                        <a:t>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66%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131885"/>
            <a:ext cx="8596668" cy="1315453"/>
          </a:xfrm>
        </p:spPr>
        <p:txBody>
          <a:bodyPr>
            <a:normAutofit/>
          </a:bodyPr>
          <a:lstStyle/>
          <a:p>
            <a:r>
              <a:rPr lang="de-CH" sz="3200" b="1" dirty="0"/>
              <a:t>Inhalt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6" y="1672936"/>
            <a:ext cx="8596668" cy="5455227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Interessen IG </a:t>
            </a:r>
            <a:r>
              <a:rPr lang="de-CH" sz="2400" b="1" dirty="0" err="1"/>
              <a:t>Bätterkinden</a:t>
            </a:r>
            <a:endParaRPr lang="de-CH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Einführung Depot </a:t>
            </a:r>
            <a:r>
              <a:rPr lang="de-CH" sz="2400" b="1" dirty="0" err="1"/>
              <a:t>Bätterkinden</a:t>
            </a:r>
            <a:endParaRPr lang="de-CH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Infos aus Projektplanungsgruppe (PPG)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b="1" dirty="0"/>
              <a:t>5 Kernschwächen des Projektes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b="1" dirty="0"/>
              <a:t>Projekt und offene Fragen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Was hat die PPG gebracht?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Fazit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09" y="3190008"/>
            <a:ext cx="3684832" cy="257991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579" y="935181"/>
            <a:ext cx="3698062" cy="18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82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131885"/>
            <a:ext cx="8596668" cy="1315453"/>
          </a:xfrm>
        </p:spPr>
        <p:txBody>
          <a:bodyPr>
            <a:normAutofit/>
          </a:bodyPr>
          <a:lstStyle/>
          <a:p>
            <a:r>
              <a:rPr lang="de-CH" sz="3200" b="1" dirty="0"/>
              <a:t>Inhalt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6" y="1672936"/>
            <a:ext cx="8596668" cy="5455227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bg1">
                    <a:lumMod val="50000"/>
                  </a:schemeClr>
                </a:solidFill>
              </a:rPr>
              <a:t>Interessen IG </a:t>
            </a:r>
            <a:r>
              <a:rPr lang="de-CH" sz="2400" b="1" dirty="0" err="1">
                <a:solidFill>
                  <a:schemeClr val="bg1">
                    <a:lumMod val="50000"/>
                  </a:schemeClr>
                </a:solidFill>
              </a:rPr>
              <a:t>Bätterkinden</a:t>
            </a:r>
            <a:endParaRPr lang="de-CH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8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bg1">
                    <a:lumMod val="50000"/>
                  </a:schemeClr>
                </a:solidFill>
              </a:rPr>
              <a:t>Einführung Depot </a:t>
            </a:r>
            <a:r>
              <a:rPr lang="de-CH" sz="2400" b="1" dirty="0" err="1">
                <a:solidFill>
                  <a:schemeClr val="bg1">
                    <a:lumMod val="50000"/>
                  </a:schemeClr>
                </a:solidFill>
              </a:rPr>
              <a:t>Bätterkinden</a:t>
            </a:r>
            <a:endParaRPr lang="de-CH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8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bg1">
                    <a:lumMod val="50000"/>
                  </a:schemeClr>
                </a:solidFill>
              </a:rPr>
              <a:t>Infos aus Projektplanungsgruppe (PPG)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bg1">
                    <a:lumMod val="50000"/>
                  </a:schemeClr>
                </a:solidFill>
              </a:rPr>
              <a:t>5 Kernschwächen des Projektes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bg1">
                    <a:lumMod val="50000"/>
                  </a:schemeClr>
                </a:solidFill>
              </a:rPr>
              <a:t>Projekt und offene Fragen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b="1" dirty="0"/>
              <a:t>Was hat die PPG gebracht?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b="1" dirty="0"/>
              <a:t>Fazit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809" y="3190008"/>
            <a:ext cx="3684832" cy="257991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579" y="935181"/>
            <a:ext cx="3698062" cy="18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0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20494"/>
            <a:ext cx="8596668" cy="4377733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Einsicht in das Projekt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b="1" dirty="0"/>
              <a:t>Austausch mit involvierten Parteien</a:t>
            </a:r>
          </a:p>
          <a:p>
            <a:pPr lvl="1"/>
            <a:endParaRPr lang="de-CH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b="1" dirty="0"/>
              <a:t>Gestärkte Ansicht: Standort ist falsch!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 txBox="1">
            <a:spLocks/>
          </p:cNvSpPr>
          <p:nvPr/>
        </p:nvSpPr>
        <p:spPr>
          <a:xfrm>
            <a:off x="677335" y="439420"/>
            <a:ext cx="9489730" cy="101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3200" b="1" dirty="0"/>
              <a:t>Was hat die PPG gebracht?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3934"/>
            <a:ext cx="8883354" cy="1315453"/>
          </a:xfrm>
        </p:spPr>
        <p:txBody>
          <a:bodyPr>
            <a:normAutofit/>
          </a:bodyPr>
          <a:lstStyle/>
          <a:p>
            <a:pPr marL="1428750" indent="-1428750"/>
            <a:r>
              <a:rPr lang="de-CH" sz="4000" b="1" dirty="0"/>
              <a:t>Fazit: Wir lehnen diesen Depotstandort klar ab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20494"/>
            <a:ext cx="8596668" cy="4027905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Nicht nur wir sind unglücklich über den Standort, auch der RBS!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Unser Eindruck: Standortwahl eng im Zusammenhang mit der einfachen und schnellen Realisierung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RBS steht unter Zeitdruck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Einigung seitens des Landbesitzers und der RBS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Bessere Alternativen werden gar nicht mehr geprüft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315453"/>
          </a:xfrm>
        </p:spPr>
        <p:txBody>
          <a:bodyPr>
            <a:normAutofit/>
          </a:bodyPr>
          <a:lstStyle/>
          <a:p>
            <a:pPr marL="1428750" indent="-1428750"/>
            <a:r>
              <a:rPr lang="de-CH" sz="4000" b="1" dirty="0"/>
              <a:t>Fazit: Alternativen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420" y="-1"/>
            <a:ext cx="3126179" cy="6858000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599" y="1415047"/>
            <a:ext cx="5183138" cy="4944189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3 mögliche Alternativen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b="1" dirty="0"/>
              <a:t>ausserhalb des Siedlungsgebietes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b="1" dirty="0"/>
              <a:t>Parallelanbindung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b="1" dirty="0"/>
              <a:t>weniger Landverbrauch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Wir wissen gesetzliche Einschränkungen sind vorhanden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b="1" dirty="0"/>
              <a:t>«Wo ein Wille ist, ist auch ein Weg»</a:t>
            </a:r>
          </a:p>
          <a:p>
            <a:pPr lvl="1"/>
            <a:endParaRPr lang="de-CH" sz="24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1" y="3221182"/>
            <a:ext cx="7907952" cy="22768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EF695D-94BE-47DB-A215-F78296C1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8" y="279321"/>
            <a:ext cx="8977746" cy="2541202"/>
          </a:xfrm>
        </p:spPr>
        <p:txBody>
          <a:bodyPr>
            <a:normAutofit/>
          </a:bodyPr>
          <a:lstStyle/>
          <a:p>
            <a:r>
              <a:rPr lang="de-CH" sz="5400" b="1" dirty="0"/>
              <a:t>Wir kämpfen als „David“ weiter gegen «Goliath»</a:t>
            </a:r>
            <a:endParaRPr lang="de-CH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83" y="5497991"/>
            <a:ext cx="5162550" cy="7143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3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131885"/>
            <a:ext cx="8596668" cy="1315453"/>
          </a:xfrm>
        </p:spPr>
        <p:txBody>
          <a:bodyPr>
            <a:normAutofit/>
          </a:bodyPr>
          <a:lstStyle/>
          <a:p>
            <a:r>
              <a:rPr lang="de-CH" sz="3200" b="1" dirty="0"/>
              <a:t>Interessen IG </a:t>
            </a:r>
            <a:r>
              <a:rPr lang="de-CH" sz="3200" b="1" dirty="0" err="1"/>
              <a:t>Bätterkinden</a:t>
            </a:r>
            <a:endParaRPr lang="de-CH" sz="3200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342" y="1771043"/>
            <a:ext cx="9162504" cy="4027905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Stehen ein für nachhaltige Dorfentwicklung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Anliegen der Dorfbevölkerung wahrnehmen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Wir sind Befürworter des ÖV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Stärkung des ÖV ist in unserm Sinn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Ein neues Depot braucht 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Wir sind und waren immer bereit den RBS zu unterstützen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06" y="5235943"/>
            <a:ext cx="2505075" cy="18288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317" y="5235943"/>
            <a:ext cx="2743200" cy="16668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911" y="5235943"/>
            <a:ext cx="1743075" cy="2619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131885"/>
            <a:ext cx="8823154" cy="1315453"/>
          </a:xfrm>
        </p:spPr>
        <p:txBody>
          <a:bodyPr>
            <a:normAutofit/>
          </a:bodyPr>
          <a:lstStyle/>
          <a:p>
            <a:r>
              <a:rPr lang="de-CH" sz="3200" b="1" dirty="0"/>
              <a:t>Einführung Depot </a:t>
            </a:r>
            <a:r>
              <a:rPr lang="de-CH" sz="3200" b="1" dirty="0" err="1"/>
              <a:t>Bätterkinden</a:t>
            </a:r>
            <a:r>
              <a:rPr lang="de-CH" sz="3200" b="1" dirty="0"/>
              <a:t> - </a:t>
            </a:r>
            <a:br>
              <a:rPr lang="de-CH" sz="3200" b="1" dirty="0"/>
            </a:br>
            <a:r>
              <a:rPr lang="de-CH" sz="3200" b="1" dirty="0"/>
              <a:t>						           Folgenschweres Projekt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342" y="1771043"/>
            <a:ext cx="9193676" cy="4681712"/>
          </a:xfrm>
        </p:spPr>
        <p:txBody>
          <a:bodyPr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Bau Depot prägt Dorfentwicklung für mindestens 100 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Bestehendes Evaluationsverfahren nachvollziehbar, aber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Suche nach Standort mit 3-4ha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Ansatz nicht ideal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Gewichtung mehr als fragwürdig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Vergebene Punkte </a:t>
            </a:r>
            <a:r>
              <a:rPr lang="de-CH" sz="2400" dirty="0" err="1"/>
              <a:t>z.T</a:t>
            </a:r>
            <a:r>
              <a:rPr lang="de-CH" sz="2400" dirty="0"/>
              <a:t> sehr fragwürdig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daher nicht korrekt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b="1" dirty="0"/>
              <a:t>Standort falsch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siehe nachfolgende Punkte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6911977" y="3579136"/>
            <a:ext cx="4441604" cy="2815413"/>
            <a:chOff x="6901586" y="3890863"/>
            <a:chExt cx="4441604" cy="281541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1586" y="3890863"/>
              <a:ext cx="4441604" cy="2815413"/>
            </a:xfrm>
            <a:prstGeom prst="rect">
              <a:avLst/>
            </a:prstGeom>
          </p:spPr>
        </p:pic>
        <p:cxnSp>
          <p:nvCxnSpPr>
            <p:cNvPr id="9" name="Gerader Verbinder 8"/>
            <p:cNvCxnSpPr/>
            <p:nvPr/>
          </p:nvCxnSpPr>
          <p:spPr>
            <a:xfrm>
              <a:off x="8148577" y="4468181"/>
              <a:ext cx="2048719" cy="1654472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>
            <a:xfrm flipV="1">
              <a:off x="8148577" y="4468181"/>
              <a:ext cx="2048719" cy="1654472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feld 7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131885"/>
            <a:ext cx="8596668" cy="1315453"/>
          </a:xfrm>
        </p:spPr>
        <p:txBody>
          <a:bodyPr>
            <a:normAutofit/>
          </a:bodyPr>
          <a:lstStyle/>
          <a:p>
            <a:r>
              <a:rPr lang="de-CH" sz="3200" b="1" dirty="0"/>
              <a:t>Inhalt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6" y="1672936"/>
            <a:ext cx="8596668" cy="5455227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bg1">
                    <a:lumMod val="50000"/>
                  </a:schemeClr>
                </a:solidFill>
              </a:rPr>
              <a:t>Interessen IG </a:t>
            </a:r>
            <a:r>
              <a:rPr lang="de-CH" sz="2400" b="1" dirty="0" err="1">
                <a:solidFill>
                  <a:schemeClr val="bg1">
                    <a:lumMod val="50000"/>
                  </a:schemeClr>
                </a:solidFill>
              </a:rPr>
              <a:t>Bätterkinden</a:t>
            </a:r>
            <a:endParaRPr lang="de-CH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8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bg1">
                    <a:lumMod val="50000"/>
                  </a:schemeClr>
                </a:solidFill>
              </a:rPr>
              <a:t>Einführung Depot </a:t>
            </a:r>
            <a:r>
              <a:rPr lang="de-CH" sz="2400" b="1" dirty="0" err="1">
                <a:solidFill>
                  <a:schemeClr val="bg1">
                    <a:lumMod val="50000"/>
                  </a:schemeClr>
                </a:solidFill>
              </a:rPr>
              <a:t>Bätterkinden</a:t>
            </a:r>
            <a:endParaRPr lang="de-CH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b="1" dirty="0">
                <a:solidFill>
                  <a:schemeClr val="tx1"/>
                </a:solidFill>
              </a:rPr>
              <a:t>Infos aus Projektplanungsgruppe (PPG)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1"/>
                </a:solidFill>
              </a:rPr>
              <a:t>5 Kernschwächen des Projektes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1"/>
                </a:solidFill>
              </a:rPr>
              <a:t>Projekt und offene Fragen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bg1">
                    <a:lumMod val="50000"/>
                  </a:schemeClr>
                </a:solidFill>
              </a:rPr>
              <a:t>Was hat die PPG gebracht?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8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bg1">
                    <a:lumMod val="50000"/>
                  </a:schemeClr>
                </a:solidFill>
              </a:rPr>
              <a:t>Fazit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592" y="359659"/>
            <a:ext cx="3684832" cy="25799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362" y="3964131"/>
            <a:ext cx="3698062" cy="18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6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3" y="220850"/>
            <a:ext cx="9489730" cy="1012886"/>
          </a:xfrm>
        </p:spPr>
        <p:txBody>
          <a:bodyPr>
            <a:normAutofit/>
          </a:bodyPr>
          <a:lstStyle/>
          <a:p>
            <a:r>
              <a:rPr lang="de-CH" sz="3200" b="1" dirty="0"/>
              <a:t>1. Kernschwäche - Zentrale </a:t>
            </a:r>
            <a:r>
              <a:rPr lang="de-CH" sz="3200" b="1" dirty="0" err="1"/>
              <a:t>Dorflage</a:t>
            </a:r>
            <a:endParaRPr lang="de-CH" sz="3200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843" y="1649659"/>
            <a:ext cx="5806462" cy="2481411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Zukunftsentwicklung verunmöglicht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Richtung Westen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Bestes </a:t>
            </a:r>
            <a:r>
              <a:rPr lang="de-CH" sz="2400" b="1" dirty="0"/>
              <a:t>Industrieland und zukünftiges Bauland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für ein Depot verschwenden?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b="1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 txBox="1">
            <a:spLocks/>
          </p:cNvSpPr>
          <p:nvPr/>
        </p:nvSpPr>
        <p:spPr>
          <a:xfrm>
            <a:off x="444512" y="3974360"/>
            <a:ext cx="5361342" cy="2481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de-CH" sz="2400" b="1" dirty="0"/>
          </a:p>
        </p:txBody>
      </p:sp>
      <p:sp>
        <p:nvSpPr>
          <p:cNvPr id="15" name="Rechteck 14"/>
          <p:cNvSpPr/>
          <p:nvPr/>
        </p:nvSpPr>
        <p:spPr>
          <a:xfrm>
            <a:off x="741086" y="6037113"/>
            <a:ext cx="175846" cy="231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749225" y="5531623"/>
            <a:ext cx="175846" cy="214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 txBox="1">
            <a:spLocks/>
          </p:cNvSpPr>
          <p:nvPr/>
        </p:nvSpPr>
        <p:spPr>
          <a:xfrm>
            <a:off x="1037405" y="4909702"/>
            <a:ext cx="5073162" cy="2481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/>
              <a:t>geplante Depotfläche</a:t>
            </a:r>
          </a:p>
          <a:p>
            <a:r>
              <a:rPr lang="de-CH" sz="2400" dirty="0"/>
              <a:t>baulich bereits verplante Fläche</a:t>
            </a:r>
          </a:p>
          <a:p>
            <a:r>
              <a:rPr lang="de-CH" sz="2400" dirty="0"/>
              <a:t>letzte freie Fläche</a:t>
            </a:r>
          </a:p>
        </p:txBody>
      </p:sp>
      <p:sp>
        <p:nvSpPr>
          <p:cNvPr id="18" name="Rechteck 17"/>
          <p:cNvSpPr/>
          <p:nvPr/>
        </p:nvSpPr>
        <p:spPr>
          <a:xfrm>
            <a:off x="751144" y="5036676"/>
            <a:ext cx="175846" cy="214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7314161" y="1083107"/>
            <a:ext cx="4572000" cy="5067300"/>
            <a:chOff x="7179079" y="856198"/>
            <a:chExt cx="4572000" cy="50673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9079" y="856198"/>
              <a:ext cx="4572000" cy="5067300"/>
            </a:xfrm>
            <a:prstGeom prst="rect">
              <a:avLst/>
            </a:prstGeom>
          </p:spPr>
        </p:pic>
        <p:sp>
          <p:nvSpPr>
            <p:cNvPr id="6" name="Freihandform 5"/>
            <p:cNvSpPr/>
            <p:nvPr/>
          </p:nvSpPr>
          <p:spPr>
            <a:xfrm>
              <a:off x="9662727" y="1953538"/>
              <a:ext cx="340038" cy="804198"/>
            </a:xfrm>
            <a:custGeom>
              <a:avLst/>
              <a:gdLst>
                <a:gd name="connsiteX0" fmla="*/ 0 w 317715"/>
                <a:gd name="connsiteY0" fmla="*/ 15499 h 720672"/>
                <a:gd name="connsiteX1" fmla="*/ 162732 w 317715"/>
                <a:gd name="connsiteY1" fmla="*/ 0 h 720672"/>
                <a:gd name="connsiteX2" fmla="*/ 216976 w 317715"/>
                <a:gd name="connsiteY2" fmla="*/ 294468 h 720672"/>
                <a:gd name="connsiteX3" fmla="*/ 216976 w 317715"/>
                <a:gd name="connsiteY3" fmla="*/ 294468 h 720672"/>
                <a:gd name="connsiteX4" fmla="*/ 317715 w 317715"/>
                <a:gd name="connsiteY4" fmla="*/ 666428 h 720672"/>
                <a:gd name="connsiteX5" fmla="*/ 46495 w 317715"/>
                <a:gd name="connsiteY5" fmla="*/ 720672 h 720672"/>
                <a:gd name="connsiteX6" fmla="*/ 0 w 317715"/>
                <a:gd name="connsiteY6" fmla="*/ 15499 h 72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715" h="720672">
                  <a:moveTo>
                    <a:pt x="0" y="15499"/>
                  </a:moveTo>
                  <a:lnTo>
                    <a:pt x="162732" y="0"/>
                  </a:lnTo>
                  <a:lnTo>
                    <a:pt x="216976" y="294468"/>
                  </a:lnTo>
                  <a:lnTo>
                    <a:pt x="216976" y="294468"/>
                  </a:lnTo>
                  <a:lnTo>
                    <a:pt x="317715" y="666428"/>
                  </a:lnTo>
                  <a:lnTo>
                    <a:pt x="46495" y="720672"/>
                  </a:lnTo>
                  <a:lnTo>
                    <a:pt x="0" y="15499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9274004" y="3696675"/>
              <a:ext cx="415447" cy="665841"/>
            </a:xfrm>
            <a:custGeom>
              <a:avLst/>
              <a:gdLst>
                <a:gd name="connsiteX0" fmla="*/ 287435 w 388174"/>
                <a:gd name="connsiteY0" fmla="*/ 0 h 596685"/>
                <a:gd name="connsiteX1" fmla="*/ 287435 w 388174"/>
                <a:gd name="connsiteY1" fmla="*/ 0 h 596685"/>
                <a:gd name="connsiteX2" fmla="*/ 225442 w 388174"/>
                <a:gd name="connsiteY2" fmla="*/ 23248 h 596685"/>
                <a:gd name="connsiteX3" fmla="*/ 202195 w 388174"/>
                <a:gd name="connsiteY3" fmla="*/ 38746 h 596685"/>
                <a:gd name="connsiteX4" fmla="*/ 155700 w 388174"/>
                <a:gd name="connsiteY4" fmla="*/ 54244 h 596685"/>
                <a:gd name="connsiteX5" fmla="*/ 132452 w 388174"/>
                <a:gd name="connsiteY5" fmla="*/ 61993 h 596685"/>
                <a:gd name="connsiteX6" fmla="*/ 78208 w 388174"/>
                <a:gd name="connsiteY6" fmla="*/ 85241 h 596685"/>
                <a:gd name="connsiteX7" fmla="*/ 31713 w 388174"/>
                <a:gd name="connsiteY7" fmla="*/ 100739 h 596685"/>
                <a:gd name="connsiteX8" fmla="*/ 717 w 388174"/>
                <a:gd name="connsiteY8" fmla="*/ 139485 h 596685"/>
                <a:gd name="connsiteX9" fmla="*/ 23964 w 388174"/>
                <a:gd name="connsiteY9" fmla="*/ 193729 h 596685"/>
                <a:gd name="connsiteX10" fmla="*/ 16215 w 388174"/>
                <a:gd name="connsiteY10" fmla="*/ 193729 h 596685"/>
                <a:gd name="connsiteX11" fmla="*/ 209944 w 388174"/>
                <a:gd name="connsiteY11" fmla="*/ 596685 h 596685"/>
                <a:gd name="connsiteX12" fmla="*/ 388174 w 388174"/>
                <a:gd name="connsiteY12" fmla="*/ 472699 h 596685"/>
                <a:gd name="connsiteX13" fmla="*/ 287435 w 388174"/>
                <a:gd name="connsiteY13" fmla="*/ 0 h 5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174" h="596685">
                  <a:moveTo>
                    <a:pt x="287435" y="0"/>
                  </a:moveTo>
                  <a:lnTo>
                    <a:pt x="287435" y="0"/>
                  </a:lnTo>
                  <a:cubicBezTo>
                    <a:pt x="266771" y="7749"/>
                    <a:pt x="245533" y="14115"/>
                    <a:pt x="225442" y="23248"/>
                  </a:cubicBezTo>
                  <a:cubicBezTo>
                    <a:pt x="216964" y="27102"/>
                    <a:pt x="210705" y="34964"/>
                    <a:pt x="202195" y="38746"/>
                  </a:cubicBezTo>
                  <a:cubicBezTo>
                    <a:pt x="187266" y="45381"/>
                    <a:pt x="171198" y="49078"/>
                    <a:pt x="155700" y="54244"/>
                  </a:cubicBezTo>
                  <a:lnTo>
                    <a:pt x="132452" y="61993"/>
                  </a:lnTo>
                  <a:cubicBezTo>
                    <a:pt x="95571" y="86582"/>
                    <a:pt x="123698" y="71594"/>
                    <a:pt x="78208" y="85241"/>
                  </a:cubicBezTo>
                  <a:cubicBezTo>
                    <a:pt x="62560" y="89935"/>
                    <a:pt x="31713" y="100739"/>
                    <a:pt x="31713" y="100739"/>
                  </a:cubicBezTo>
                  <a:cubicBezTo>
                    <a:pt x="23689" y="108763"/>
                    <a:pt x="2346" y="128082"/>
                    <a:pt x="717" y="139485"/>
                  </a:cubicBezTo>
                  <a:cubicBezTo>
                    <a:pt x="-3956" y="172195"/>
                    <a:pt x="15396" y="168024"/>
                    <a:pt x="23964" y="193729"/>
                  </a:cubicBezTo>
                  <a:cubicBezTo>
                    <a:pt x="24781" y="196179"/>
                    <a:pt x="18798" y="193729"/>
                    <a:pt x="16215" y="193729"/>
                  </a:cubicBezTo>
                  <a:lnTo>
                    <a:pt x="209944" y="596685"/>
                  </a:lnTo>
                  <a:lnTo>
                    <a:pt x="388174" y="472699"/>
                  </a:lnTo>
                  <a:lnTo>
                    <a:pt x="287435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9679314" y="2923831"/>
              <a:ext cx="306864" cy="242124"/>
            </a:xfrm>
            <a:custGeom>
              <a:avLst/>
              <a:gdLst>
                <a:gd name="connsiteX0" fmla="*/ 224726 w 286719"/>
                <a:gd name="connsiteY0" fmla="*/ 0 h 216976"/>
                <a:gd name="connsiteX1" fmla="*/ 224726 w 286719"/>
                <a:gd name="connsiteY1" fmla="*/ 0 h 216976"/>
                <a:gd name="connsiteX2" fmla="*/ 85241 w 286719"/>
                <a:gd name="connsiteY2" fmla="*/ 7749 h 216976"/>
                <a:gd name="connsiteX3" fmla="*/ 61993 w 286719"/>
                <a:gd name="connsiteY3" fmla="*/ 15498 h 216976"/>
                <a:gd name="connsiteX4" fmla="*/ 30997 w 286719"/>
                <a:gd name="connsiteY4" fmla="*/ 23248 h 216976"/>
                <a:gd name="connsiteX5" fmla="*/ 0 w 286719"/>
                <a:gd name="connsiteY5" fmla="*/ 30997 h 216976"/>
                <a:gd name="connsiteX6" fmla="*/ 7749 w 286719"/>
                <a:gd name="connsiteY6" fmla="*/ 162732 h 216976"/>
                <a:gd name="connsiteX7" fmla="*/ 108488 w 286719"/>
                <a:gd name="connsiteY7" fmla="*/ 216976 h 216976"/>
                <a:gd name="connsiteX8" fmla="*/ 286719 w 286719"/>
                <a:gd name="connsiteY8" fmla="*/ 178231 h 216976"/>
                <a:gd name="connsiteX9" fmla="*/ 224726 w 286719"/>
                <a:gd name="connsiteY9" fmla="*/ 0 h 2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719" h="216976">
                  <a:moveTo>
                    <a:pt x="224726" y="0"/>
                  </a:moveTo>
                  <a:lnTo>
                    <a:pt x="224726" y="0"/>
                  </a:lnTo>
                  <a:cubicBezTo>
                    <a:pt x="178231" y="2583"/>
                    <a:pt x="131598" y="3334"/>
                    <a:pt x="85241" y="7749"/>
                  </a:cubicBezTo>
                  <a:cubicBezTo>
                    <a:pt x="77109" y="8523"/>
                    <a:pt x="69847" y="13254"/>
                    <a:pt x="61993" y="15498"/>
                  </a:cubicBezTo>
                  <a:cubicBezTo>
                    <a:pt x="51753" y="18424"/>
                    <a:pt x="41237" y="20322"/>
                    <a:pt x="30997" y="23248"/>
                  </a:cubicBezTo>
                  <a:cubicBezTo>
                    <a:pt x="1018" y="31814"/>
                    <a:pt x="17271" y="30997"/>
                    <a:pt x="0" y="30997"/>
                  </a:cubicBezTo>
                  <a:lnTo>
                    <a:pt x="7749" y="162732"/>
                  </a:lnTo>
                  <a:lnTo>
                    <a:pt x="108488" y="216976"/>
                  </a:lnTo>
                  <a:lnTo>
                    <a:pt x="286719" y="178231"/>
                  </a:lnTo>
                  <a:lnTo>
                    <a:pt x="22472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10359598" y="2776827"/>
              <a:ext cx="580553" cy="536132"/>
            </a:xfrm>
            <a:custGeom>
              <a:avLst/>
              <a:gdLst>
                <a:gd name="connsiteX0" fmla="*/ 511444 w 542441"/>
                <a:gd name="connsiteY0" fmla="*/ 0 h 480448"/>
                <a:gd name="connsiteX1" fmla="*/ 542441 w 542441"/>
                <a:gd name="connsiteY1" fmla="*/ 131736 h 480448"/>
                <a:gd name="connsiteX2" fmla="*/ 216977 w 542441"/>
                <a:gd name="connsiteY2" fmla="*/ 201478 h 480448"/>
                <a:gd name="connsiteX3" fmla="*/ 325465 w 542441"/>
                <a:gd name="connsiteY3" fmla="*/ 433953 h 480448"/>
                <a:gd name="connsiteX4" fmla="*/ 38746 w 542441"/>
                <a:gd name="connsiteY4" fmla="*/ 480448 h 480448"/>
                <a:gd name="connsiteX5" fmla="*/ 0 w 542441"/>
                <a:gd name="connsiteY5" fmla="*/ 379709 h 480448"/>
                <a:gd name="connsiteX6" fmla="*/ 154983 w 542441"/>
                <a:gd name="connsiteY6" fmla="*/ 302217 h 480448"/>
                <a:gd name="connsiteX7" fmla="*/ 108489 w 542441"/>
                <a:gd name="connsiteY7" fmla="*/ 271221 h 480448"/>
                <a:gd name="connsiteX8" fmla="*/ 178231 w 542441"/>
                <a:gd name="connsiteY8" fmla="*/ 178231 h 480448"/>
                <a:gd name="connsiteX9" fmla="*/ 178231 w 542441"/>
                <a:gd name="connsiteY9" fmla="*/ 123987 h 480448"/>
                <a:gd name="connsiteX10" fmla="*/ 511444 w 542441"/>
                <a:gd name="connsiteY10" fmla="*/ 0 h 48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441" h="480448">
                  <a:moveTo>
                    <a:pt x="511444" y="0"/>
                  </a:moveTo>
                  <a:lnTo>
                    <a:pt x="542441" y="131736"/>
                  </a:lnTo>
                  <a:lnTo>
                    <a:pt x="216977" y="201478"/>
                  </a:lnTo>
                  <a:lnTo>
                    <a:pt x="325465" y="433953"/>
                  </a:lnTo>
                  <a:lnTo>
                    <a:pt x="38746" y="480448"/>
                  </a:lnTo>
                  <a:lnTo>
                    <a:pt x="0" y="379709"/>
                  </a:lnTo>
                  <a:lnTo>
                    <a:pt x="154983" y="302217"/>
                  </a:lnTo>
                  <a:lnTo>
                    <a:pt x="108489" y="271221"/>
                  </a:lnTo>
                  <a:lnTo>
                    <a:pt x="178231" y="178231"/>
                  </a:lnTo>
                  <a:lnTo>
                    <a:pt x="178231" y="123987"/>
                  </a:lnTo>
                  <a:lnTo>
                    <a:pt x="511444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9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842" y="1363215"/>
            <a:ext cx="8980575" cy="2897590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Heute wird an zentraler Lage Wohnungs-/Gewerbebau erstellt – kein Depot!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200" dirty="0"/>
              <a:t>Lohn, 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200" dirty="0"/>
              <a:t>Burgdorf </a:t>
            </a:r>
            <a:r>
              <a:rPr lang="de-CH" sz="2200" dirty="0" err="1"/>
              <a:t>Steinhof</a:t>
            </a:r>
            <a:endParaRPr lang="de-CH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200" dirty="0"/>
              <a:t>Überbauung Süd Bahnhof Wattwil,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b="1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 txBox="1">
            <a:spLocks/>
          </p:cNvSpPr>
          <p:nvPr/>
        </p:nvSpPr>
        <p:spPr>
          <a:xfrm>
            <a:off x="444512" y="3974360"/>
            <a:ext cx="5361342" cy="2481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de-CH" sz="2400" b="1" dirty="0"/>
          </a:p>
        </p:txBody>
      </p:sp>
      <p:pic>
        <p:nvPicPr>
          <p:cNvPr id="1026" name="Picture 2" descr="Bildergebnis fÃ¼r wohnungen bauen bahnh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02" y="4742749"/>
            <a:ext cx="3195798" cy="21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s Wohn- und DienstleistungsgebÃ¤ude wird direkten Zugang auf das Perron hab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9" y="4133240"/>
            <a:ext cx="4121519" cy="23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urgdorf25.ch/fileadmin/user_upload/Contentbilder/Burgdorf-25/Visualisierung-ZPP-Steinho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75" y="2804112"/>
            <a:ext cx="3876098" cy="24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9" y="163544"/>
            <a:ext cx="9489730" cy="1012886"/>
          </a:xfrm>
        </p:spPr>
        <p:txBody>
          <a:bodyPr>
            <a:normAutofit/>
          </a:bodyPr>
          <a:lstStyle/>
          <a:p>
            <a:r>
              <a:rPr lang="de-CH" sz="3200" b="1" dirty="0"/>
              <a:t>1. Kernschwäche - Zentrale </a:t>
            </a:r>
            <a:r>
              <a:rPr lang="de-CH" sz="3200" b="1" dirty="0" err="1"/>
              <a:t>Dorflage</a:t>
            </a:r>
            <a:endParaRPr lang="de-CH" sz="32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652" y="1500053"/>
            <a:ext cx="8908367" cy="2605084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Rechtwinklige Anbindung zum bestehenden Schienennetz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Massiv mehr Verlust von Fruchtfolgefläche (FFF)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/>
              <a:t>Möglich mit 4 ha total bei Parallelanbindung </a:t>
            </a:r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50061" y="3501269"/>
            <a:ext cx="3799391" cy="3551730"/>
            <a:chOff x="650061" y="3501269"/>
            <a:chExt cx="3799391" cy="355173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650061" y="3501269"/>
              <a:ext cx="3799391" cy="3551730"/>
              <a:chOff x="650061" y="3501269"/>
              <a:chExt cx="3799391" cy="3551730"/>
            </a:xfrm>
          </p:grpSpPr>
          <p:grpSp>
            <p:nvGrpSpPr>
              <p:cNvPr id="5" name="Gruppieren 4"/>
              <p:cNvGrpSpPr/>
              <p:nvPr/>
            </p:nvGrpSpPr>
            <p:grpSpPr>
              <a:xfrm>
                <a:off x="650061" y="3501269"/>
                <a:ext cx="3799391" cy="3551730"/>
                <a:chOff x="650061" y="3501269"/>
                <a:chExt cx="3799391" cy="3551730"/>
              </a:xfrm>
            </p:grpSpPr>
            <p:pic>
              <p:nvPicPr>
                <p:cNvPr id="10" name="Grafik 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50061" y="3501269"/>
                  <a:ext cx="3799391" cy="2408331"/>
                </a:xfrm>
                <a:prstGeom prst="rect">
                  <a:avLst/>
                </a:prstGeom>
              </p:spPr>
            </p:pic>
            <p:sp>
              <p:nvSpPr>
                <p:cNvPr id="16" name="Textplatzhalter 2">
                  <a:extLst>
                    <a:ext uri="{FF2B5EF4-FFF2-40B4-BE49-F238E27FC236}">
                      <a16:creationId xmlns:a16="http://schemas.microsoft.com/office/drawing/2014/main" id="{767076F8-CC15-4BF9-9A24-E3C9EFAA14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9290" y="6061341"/>
                  <a:ext cx="3340931" cy="99165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None/>
                    <a:defRPr sz="1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None/>
                    <a:defRPr sz="1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None/>
                    <a:defRPr sz="1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None/>
                    <a:defRPr sz="1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None/>
                    <a:defRPr sz="1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None/>
                    <a:defRPr sz="1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None/>
                    <a:defRPr sz="1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CH" sz="2000" b="1" dirty="0"/>
                    <a:t> rechtwinklige Anbindung</a:t>
                  </a:r>
                  <a:endParaRPr lang="de-CH" sz="2000" dirty="0"/>
                </a:p>
              </p:txBody>
            </p:sp>
          </p:grpSp>
          <p:cxnSp>
            <p:nvCxnSpPr>
              <p:cNvPr id="14" name="Gerade Verbindung mit Pfeil 13"/>
              <p:cNvCxnSpPr/>
              <p:nvPr/>
            </p:nvCxnSpPr>
            <p:spPr>
              <a:xfrm flipH="1" flipV="1">
                <a:off x="2347952" y="4503063"/>
                <a:ext cx="891898" cy="404744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Gerader Verbinder 10"/>
            <p:cNvCxnSpPr/>
            <p:nvPr/>
          </p:nvCxnSpPr>
          <p:spPr>
            <a:xfrm flipV="1">
              <a:off x="3054927" y="4584822"/>
              <a:ext cx="369849" cy="68336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ieren 1"/>
          <p:cNvGrpSpPr/>
          <p:nvPr/>
        </p:nvGrpSpPr>
        <p:grpSpPr>
          <a:xfrm>
            <a:off x="4975260" y="3533072"/>
            <a:ext cx="5706594" cy="3523429"/>
            <a:chOff x="4975260" y="3533072"/>
            <a:chExt cx="5706594" cy="352342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9055" y="3533072"/>
              <a:ext cx="3427718" cy="2344727"/>
            </a:xfrm>
            <a:prstGeom prst="rect">
              <a:avLst/>
            </a:prstGeom>
          </p:spPr>
        </p:pic>
        <p:sp>
          <p:nvSpPr>
            <p:cNvPr id="15" name="Textplatzhalter 2">
              <a:extLst>
                <a:ext uri="{FF2B5EF4-FFF2-40B4-BE49-F238E27FC236}">
                  <a16:creationId xmlns:a16="http://schemas.microsoft.com/office/drawing/2014/main" id="{767076F8-CC15-4BF9-9A24-E3C9EFAA14A8}"/>
                </a:ext>
              </a:extLst>
            </p:cNvPr>
            <p:cNvSpPr txBox="1">
              <a:spLocks/>
            </p:cNvSpPr>
            <p:nvPr/>
          </p:nvSpPr>
          <p:spPr>
            <a:xfrm>
              <a:off x="4975260" y="6064843"/>
              <a:ext cx="5706594" cy="99165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2000" b="1" dirty="0"/>
                <a:t>Bsp. parallele Anbindung (schematisch)</a:t>
              </a:r>
              <a:r>
                <a:rPr lang="de-CH" sz="2000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CH" sz="2000" dirty="0"/>
            </a:p>
          </p:txBody>
        </p: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 txBox="1">
            <a:spLocks/>
          </p:cNvSpPr>
          <p:nvPr/>
        </p:nvSpPr>
        <p:spPr>
          <a:xfrm>
            <a:off x="386652" y="126783"/>
            <a:ext cx="9489730" cy="101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3200" b="1" dirty="0"/>
              <a:t>2. Kernschwäche – Rechtwinklige Anbindung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076F8-CC15-4BF9-9A24-E3C9EFAA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508" y="1922057"/>
            <a:ext cx="9011788" cy="4603433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600" b="1" dirty="0"/>
              <a:t>Flächenbedarf rund 8ha (sofern sinnvoll </a:t>
            </a:r>
            <a:r>
              <a:rPr lang="de-CH" sz="2600" b="1" dirty="0" err="1"/>
              <a:t>realsiert</a:t>
            </a:r>
            <a:r>
              <a:rPr lang="de-CH" sz="2600" b="1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600" dirty="0">
                <a:solidFill>
                  <a:schemeClr val="bg1">
                    <a:lumMod val="50000"/>
                  </a:schemeClr>
                </a:solidFill>
              </a:rPr>
              <a:t>7ha Agrarfläche (Fruchtfolgefläche =FFF)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600" dirty="0">
                <a:solidFill>
                  <a:schemeClr val="bg1">
                    <a:lumMod val="50000"/>
                  </a:schemeClr>
                </a:solidFill>
              </a:rPr>
              <a:t>1ha Industrieland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600" b="1" dirty="0">
                <a:solidFill>
                  <a:schemeClr val="tx1"/>
                </a:solidFill>
              </a:rPr>
              <a:t>Technisch mit «Murks» machbar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600" dirty="0">
                <a:solidFill>
                  <a:schemeClr val="bg1">
                    <a:lumMod val="50000"/>
                  </a:schemeClr>
                </a:solidFill>
              </a:rPr>
              <a:t>Kurveneinfahrt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600" dirty="0">
                <a:solidFill>
                  <a:schemeClr val="bg1">
                    <a:lumMod val="50000"/>
                  </a:schemeClr>
                </a:solidFill>
              </a:rPr>
              <a:t>Nicht zukunftssicher (z.B. </a:t>
            </a:r>
            <a:r>
              <a:rPr lang="de-CH" sz="2600" dirty="0" err="1">
                <a:solidFill>
                  <a:schemeClr val="bg1">
                    <a:lumMod val="50000"/>
                  </a:schemeClr>
                </a:solidFill>
              </a:rPr>
              <a:t>Perronlänge</a:t>
            </a:r>
            <a:r>
              <a:rPr lang="de-CH" sz="2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93953" y="6642556"/>
            <a:ext cx="202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Confidential</a:t>
            </a:r>
            <a:endParaRPr lang="en-US" sz="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F075A6C-2E29-41CA-BB75-3115D2CE639E}"/>
              </a:ext>
            </a:extLst>
          </p:cNvPr>
          <p:cNvSpPr txBox="1">
            <a:spLocks/>
          </p:cNvSpPr>
          <p:nvPr/>
        </p:nvSpPr>
        <p:spPr>
          <a:xfrm>
            <a:off x="386652" y="126783"/>
            <a:ext cx="9489730" cy="101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3200" b="1" dirty="0"/>
              <a:t>3. Kernschwäche - Zu viel Fläche benötigt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944" y="3834329"/>
            <a:ext cx="3409950" cy="18954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4" y="6454218"/>
            <a:ext cx="2917996" cy="4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680</Words>
  <Application>Microsoft Office PowerPoint</Application>
  <PresentationFormat>Breitbild</PresentationFormat>
  <Paragraphs>178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Facette</vt:lpstr>
      <vt:lpstr>Stand RBS Depot Bätterkinden</vt:lpstr>
      <vt:lpstr>Inhalt</vt:lpstr>
      <vt:lpstr>Interessen IG Bätterkinden</vt:lpstr>
      <vt:lpstr>Einführung Depot Bätterkinden -                   Folgenschweres Projekt</vt:lpstr>
      <vt:lpstr>Inhalt</vt:lpstr>
      <vt:lpstr>1. Kernschwäche - Zentrale Dorflage</vt:lpstr>
      <vt:lpstr>1. Kernschwäche - Zentrale Dorflage</vt:lpstr>
      <vt:lpstr>PowerPoint-Präsentation</vt:lpstr>
      <vt:lpstr>PowerPoint-Präsentation</vt:lpstr>
      <vt:lpstr>3. Kernschwäche – Extremer Flächenbedarf</vt:lpstr>
      <vt:lpstr>3. Kernschwäche – Extremer Flächenbedarf</vt:lpstr>
      <vt:lpstr>3. Kernschwäche – Extremer Flächenbedarf</vt:lpstr>
      <vt:lpstr>3. Kernschwäche – Extremer Flächenbedarf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Inhalt</vt:lpstr>
      <vt:lpstr>PowerPoint-Präsentation</vt:lpstr>
      <vt:lpstr>Fazit: Wir lehnen diesen Depotstandort klar ab</vt:lpstr>
      <vt:lpstr>Fazit: Alternativen</vt:lpstr>
      <vt:lpstr>Wir kämpfen als „David“ weiter gegen «Goliath»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RBS Depot</dc:title>
  <dc:creator>Martin Ziehli</dc:creator>
  <cp:lastModifiedBy>Martin Ziehli</cp:lastModifiedBy>
  <cp:revision>105</cp:revision>
  <dcterms:created xsi:type="dcterms:W3CDTF">2018-01-10T18:00:59Z</dcterms:created>
  <dcterms:modified xsi:type="dcterms:W3CDTF">2018-08-20T20:05:17Z</dcterms:modified>
</cp:coreProperties>
</file>